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7"/>
  </p:notesMasterIdLst>
  <p:handoutMasterIdLst>
    <p:handoutMasterId r:id="rId28"/>
  </p:handoutMasterIdLst>
  <p:sldIdLst>
    <p:sldId id="303" r:id="rId2"/>
    <p:sldId id="408" r:id="rId3"/>
    <p:sldId id="406" r:id="rId4"/>
    <p:sldId id="326" r:id="rId5"/>
    <p:sldId id="258" r:id="rId6"/>
    <p:sldId id="264" r:id="rId7"/>
    <p:sldId id="328" r:id="rId8"/>
    <p:sldId id="348" r:id="rId9"/>
    <p:sldId id="329" r:id="rId10"/>
    <p:sldId id="330" r:id="rId11"/>
    <p:sldId id="331" r:id="rId12"/>
    <p:sldId id="332" r:id="rId13"/>
    <p:sldId id="349" r:id="rId14"/>
    <p:sldId id="334" r:id="rId15"/>
    <p:sldId id="335" r:id="rId16"/>
    <p:sldId id="336" r:id="rId17"/>
    <p:sldId id="337" r:id="rId18"/>
    <p:sldId id="338" r:id="rId19"/>
    <p:sldId id="350" r:id="rId20"/>
    <p:sldId id="340" r:id="rId21"/>
    <p:sldId id="341" r:id="rId22"/>
    <p:sldId id="351" r:id="rId23"/>
    <p:sldId id="352" r:id="rId24"/>
    <p:sldId id="344" r:id="rId25"/>
    <p:sldId id="35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DD5"/>
    <a:srgbClr val="8DB4E2"/>
    <a:srgbClr val="92B573"/>
    <a:srgbClr val="D3908F"/>
    <a:srgbClr val="FF0000"/>
    <a:srgbClr val="E0524A"/>
    <a:srgbClr val="75B6E5"/>
    <a:srgbClr val="8D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70438"/>
  </p:normalViewPr>
  <p:slideViewPr>
    <p:cSldViewPr snapToGrid="0" snapToObjects="1">
      <p:cViewPr varScale="1">
        <p:scale>
          <a:sx n="99" d="100"/>
          <a:sy n="99" d="100"/>
        </p:scale>
        <p:origin x="2256" y="184"/>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9/18/21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9/18/21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90935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2 distinct </a:t>
            </a:r>
            <a:r>
              <a:rPr lang="en-US" baseline="0" dirty="0" err="1"/>
              <a:t>patient_id’s</a:t>
            </a:r>
            <a:r>
              <a:rPr lang="en-US" baseline="0" dirty="0"/>
              <a: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 CHECK IN: ?too fast or slow? **</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902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mean was</a:t>
            </a:r>
            <a:r>
              <a:rPr lang="en-US" baseline="0" dirty="0"/>
              <a:t> a special case, because it can be calculated using </a:t>
            </a:r>
            <a:r>
              <a:rPr lang="en-US" i="1" baseline="0" dirty="0"/>
              <a:t>summarize</a:t>
            </a:r>
            <a:r>
              <a:rPr lang="en-US" i="0" baseline="0" dirty="0"/>
              <a:t> and not explicitly knowing which order is from which patient. But, to calculate the median (find the mid-point of the observations), we need to be able to assess each patient’s observations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504106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a:t>The idea is simple. I have one big data frame and I want to break the observations up into several groups. Then, I’m going to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the resulting object</a:t>
            </a:r>
            <a:r>
              <a:rPr lang="en-US" baseline="0" dirty="0"/>
              <a:t> has 15,524 rows that are broken up into 102 groups. Inherently, this means there are 102 distinct `</a:t>
            </a:r>
            <a:r>
              <a:rPr lang="en-US" baseline="0" dirty="0" err="1"/>
              <a:t>pan_day`’s</a:t>
            </a:r>
            <a:r>
              <a:rPr lang="en-US" baseline="0" dirty="0"/>
              <a:t>. 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the resulting object</a:t>
            </a:r>
            <a:r>
              <a:rPr lang="en-US" baseline="0" dirty="0"/>
              <a:t> has 15,524 rows that are broken up into 2,526 groups. Inherently, this means there are 2,526 distinct combinations of `</a:t>
            </a:r>
            <a:r>
              <a:rPr lang="en-US" baseline="0" dirty="0" err="1"/>
              <a:t>pan_day</a:t>
            </a:r>
            <a:r>
              <a:rPr lang="en-US" baseline="0" dirty="0"/>
              <a:t>` and `</a:t>
            </a:r>
            <a:r>
              <a:rPr lang="en-US" baseline="0" dirty="0" err="1"/>
              <a:t>clinic_name</a:t>
            </a:r>
            <a:r>
              <a:rPr lang="en-US" baseline="0" dirty="0"/>
              <a:t>`. Some of these groups will have a single observation. Many of these groups will have more than one observation. 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Add new schedule slide</a:t>
            </a:r>
          </a:p>
        </p:txBody>
      </p:sp>
    </p:spTree>
    <p:extLst>
      <p:ext uri="{BB962C8B-B14F-4D97-AF65-F5344CB8AC3E}">
        <p14:creationId xmlns:p14="http://schemas.microsoft.com/office/powerpoint/2010/main" val="42498836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mins</a:t>
            </a:r>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694842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Number of tests per day. Points for each day. Curve as smoothed point estimate (blue line) and confidence interval (dark gray shading), calculated using local polynomial regression (loess) with default settings.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36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reconcile goals </a:t>
            </a:r>
            <a:r>
              <a:rPr lang="en-US"/>
              <a:t>and objectives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648508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focus on modeling. But, in the process,</a:t>
            </a:r>
            <a:r>
              <a:rPr lang="en-US" baseline="0" dirty="0"/>
              <a:t> we will do a lot more data transformation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078793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Apply a function</a:t>
            </a:r>
            <a:r>
              <a:rPr lang="en-US" baseline="0" dirty="0"/>
              <a:t> (or functions)</a:t>
            </a:r>
            <a:r>
              <a:rPr lang="en-US" dirty="0"/>
              <a:t> to all observations of a variable and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 </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47534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4CD6EC9-350B-7044-B5F0-8DCF21610B34}"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F2FA98B-EA5F-714E-A794-F1873AF6F273}"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21A48A3E-C0E7-224D-8307-E096DE5D56AC}"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80074-8971-E04D-9BC0-BE45F9FDAB75}"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EB8C1-84C2-8646-8732-51338E926D44}"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1DE77-30E9-3F4D-BBA5-9B6AB79190B6}"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3E7EBE-1DB2-E74E-9C44-79AC52ED10C9}"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24838CF-CBF1-4447-82E7-DAC39F50D634}" type="datetime1">
              <a:rPr lang="en-US" smtClean="0"/>
              <a:t>9/18/21</a:t>
            </a:fld>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33664DC-9917-D640-9945-1A214E394308}" type="datetime1">
              <a:rPr lang="en-US" smtClean="0"/>
              <a:t>9/18/21</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2382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42AE76-ADD2-C54F-A619-039722557B09}"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6EF16A-3B61-9E4F-9E1F-EB5DF7E46F00}"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A15ECA-FE03-EB4F-9287-38F194A60F5A}"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440FEB-939C-6D4F-AA90-A288EC45062B}"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799EA-DDAD-854E-A05A-18B120B5A289}"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81D07-0F0E-C944-8AC9-C81607AC64B5}"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F5013B-1C83-744C-AE64-CBAFADC9E8F0}"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19A642-2C89-DA4A-A5A6-140F44AFA833}" type="datetime1">
              <a:rPr lang="en-US" smtClean="0">
                <a:solidFill>
                  <a:prstClr val="black">
                    <a:lumMod val="95000"/>
                    <a:lumOff val="5000"/>
                  </a:prstClr>
                </a:solidFill>
              </a:rPr>
              <a:t>9/18/21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Grouping and Summarizing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dirty="0"/>
              <a:t>AACC 2021</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53598196"/>
              </p:ext>
            </p:extLst>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extLst>
              <p:ext uri="{D42A27DB-BD31-4B8C-83A1-F6EECF244321}">
                <p14:modId xmlns:p14="http://schemas.microsoft.com/office/powerpoint/2010/main" val="3788258448"/>
              </p:ext>
            </p:extLst>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437883" y="2238375"/>
            <a:ext cx="11140224" cy="3998652"/>
          </a:xfrm>
        </p:spPr>
        <p:txBody>
          <a:bodyPr>
            <a:normAutofit fontScale="92500"/>
          </a:bodyPr>
          <a:lstStyle/>
          <a:p>
            <a:r>
              <a:rPr lang="en-US" dirty="0"/>
              <a:t>- Open “05 – Group by and </a:t>
            </a:r>
            <a:r>
              <a:rPr lang="en-US" dirty="0" err="1"/>
              <a:t>Summarize.Rmd</a:t>
            </a:r>
            <a:r>
              <a:rPr lang="en-US" dirty="0"/>
              <a:t>”</a:t>
            </a:r>
          </a:p>
          <a:p>
            <a:r>
              <a:rPr lang="en-US" dirty="0"/>
              <a:t>- Run the setup chunk</a:t>
            </a:r>
          </a:p>
          <a:p>
            <a:r>
              <a:rPr lang="en-US" dirty="0"/>
              <a:t>- Fill-in gaps to calculate: </a:t>
            </a:r>
          </a:p>
          <a:p>
            <a:r>
              <a:rPr lang="en-US" dirty="0"/>
              <a:t>  a) Mean count of orders per `</a:t>
            </a:r>
            <a:r>
              <a:rPr lang="en-US" dirty="0" err="1"/>
              <a:t>pan_day</a:t>
            </a:r>
            <a:r>
              <a:rPr lang="en-US" dirty="0"/>
              <a:t>`</a:t>
            </a:r>
          </a:p>
          <a:p>
            <a:r>
              <a:rPr lang="en-US" dirty="0"/>
              <a:t>  b) Mean count of orders per clinic</a:t>
            </a:r>
          </a:p>
        </p:txBody>
      </p:sp>
    </p:spTree>
    <p:extLst>
      <p:ext uri="{BB962C8B-B14F-4D97-AF65-F5344CB8AC3E}">
        <p14:creationId xmlns:p14="http://schemas.microsoft.com/office/powerpoint/2010/main" val="1878315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128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2280400"/>
          </a:xfrm>
          <a:prstGeom prst="rect">
            <a:avLst/>
          </a:prstGeom>
          <a:noFill/>
          <a:ln>
            <a:noFill/>
          </a:ln>
        </p:spPr>
        <p:txBody>
          <a:bodyPr spcFirstLastPara="1" wrap="square" lIns="0" tIns="6455" rIns="0" bIns="0" anchor="t" anchorCtr="0">
            <a:noAutofit/>
          </a:bodyPr>
          <a:lstStyle/>
          <a:p>
            <a:pPr marL="464003" indent="-457200">
              <a:buFont typeface="Arial" charset="0"/>
              <a:buChar char="•"/>
            </a:pPr>
            <a:endParaRPr lang="en-US" sz="2800" dirty="0">
              <a:latin typeface="Calibri"/>
              <a:ea typeface="Calibri"/>
              <a:cs typeface="Calibri"/>
              <a:sym typeface="Calibri"/>
            </a:endParaRPr>
          </a:p>
          <a:p>
            <a:pPr marL="464003" indent="-457200">
              <a:buFont typeface="Arial" charset="0"/>
              <a:buChar char="•"/>
            </a:pPr>
            <a:r>
              <a:rPr lang="en-US" sz="2800" dirty="0">
                <a:latin typeface="Calibri"/>
                <a:ea typeface="Calibri"/>
                <a:cs typeface="Calibri"/>
                <a:sym typeface="Calibri"/>
              </a:rPr>
              <a:t>Last pandemic day (in data)</a:t>
            </a:r>
            <a:br>
              <a:rPr lang="en-US" sz="2800" dirty="0">
                <a:latin typeface="Calibri"/>
                <a:ea typeface="Calibri"/>
                <a:cs typeface="Calibri"/>
                <a:sym typeface="Calibri"/>
              </a:rPr>
            </a:br>
            <a:endParaRPr lang="en-US" sz="2800" dirty="0">
              <a:latin typeface="Calibri"/>
              <a:ea typeface="Calibri"/>
              <a:cs typeface="Calibri"/>
              <a:sym typeface="Calibri"/>
            </a:endParaRPr>
          </a:p>
          <a:p>
            <a:pPr marL="464003" indent="-457200">
              <a:buFont typeface="Arial" charset="0"/>
              <a:buChar char="•"/>
            </a:pPr>
            <a:r>
              <a:rPr lang="en-US" sz="2800" dirty="0">
                <a:latin typeface="Calibri"/>
                <a:ea typeface="Calibri"/>
                <a:cs typeface="Calibri"/>
                <a:sym typeface="Calibri"/>
              </a:rPr>
              <a:t>Median turnaround time</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4820294" cy="923330"/>
          </a:xfrm>
          <a:prstGeom prst="rect">
            <a:avLst/>
          </a:prstGeom>
          <a:noFill/>
        </p:spPr>
        <p:txBody>
          <a:bodyPr wrap="none" rtlCol="0">
            <a:spAutoFit/>
          </a:bodyPr>
          <a:lstStyle/>
          <a:p>
            <a:r>
              <a:rPr lang="en-US" sz="5400" dirty="0">
                <a:latin typeface="+mj-lt"/>
                <a:sym typeface="Calibri"/>
              </a:rPr>
              <a:t>summarize() examples</a:t>
            </a:r>
            <a:endParaRPr lang="en-US" sz="5400" dirty="0">
              <a:latin typeface="+mj-lt"/>
            </a:endParaRPr>
          </a:p>
        </p:txBody>
      </p:sp>
    </p:spTree>
    <p:extLst>
      <p:ext uri="{BB962C8B-B14F-4D97-AF65-F5344CB8AC3E}">
        <p14:creationId xmlns:p14="http://schemas.microsoft.com/office/powerpoint/2010/main" val="898396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#2</a:t>
            </a:r>
          </a:p>
        </p:txBody>
      </p:sp>
      <p:sp>
        <p:nvSpPr>
          <p:cNvPr id="7"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pPr marL="0" indent="0">
              <a:buNone/>
            </a:pPr>
            <a:r>
              <a:rPr lang="en-US" u="sng" dirty="0"/>
              <a:t>Consider:</a:t>
            </a:r>
          </a:p>
          <a:p>
            <a:pPr marL="0" indent="0">
              <a:buNone/>
            </a:pPr>
            <a:r>
              <a:rPr lang="en-US" dirty="0"/>
              <a:t>How would you calculate the median number of orders per day?</a:t>
            </a:r>
          </a:p>
        </p:txBody>
      </p:sp>
      <p:pic>
        <p:nvPicPr>
          <p:cNvPr id="4" name="Picture 3"/>
          <p:cNvPicPr>
            <a:picLocks noChangeAspect="1"/>
          </p:cNvPicPr>
          <p:nvPr/>
        </p:nvPicPr>
        <p:blipFill>
          <a:blip r:embed="rId3"/>
          <a:stretch>
            <a:fillRect/>
          </a:stretch>
        </p:blipFill>
        <p:spPr>
          <a:xfrm>
            <a:off x="9398000" y="5194300"/>
            <a:ext cx="2692400" cy="1498600"/>
          </a:xfrm>
          <a:prstGeom prst="rect">
            <a:avLst/>
          </a:prstGeom>
        </p:spPr>
      </p:pic>
    </p:spTree>
    <p:extLst>
      <p:ext uri="{BB962C8B-B14F-4D97-AF65-F5344CB8AC3E}">
        <p14:creationId xmlns:p14="http://schemas.microsoft.com/office/powerpoint/2010/main" val="1093899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645979"/>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70432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3055666" y="377449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3210763" y="466410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1884475" y="3732530"/>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1899223" y="4049031"/>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44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 </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52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995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 %&gt;% summarize()</a:t>
            </a:r>
            <a:endParaRPr lang="en-US" dirty="0">
              <a:solidFill>
                <a:schemeClr val="tx1"/>
              </a:solidFill>
            </a:endParaRPr>
          </a:p>
        </p:txBody>
      </p:sp>
    </p:spTree>
    <p:extLst>
      <p:ext uri="{BB962C8B-B14F-4D97-AF65-F5344CB8AC3E}">
        <p14:creationId xmlns:p14="http://schemas.microsoft.com/office/powerpoint/2010/main" val="2827583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83873"/>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635946824"/>
              </p:ext>
            </p:extLst>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607393646"/>
              </p:ext>
            </p:extLst>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extLst>
              <p:ext uri="{D42A27DB-BD31-4B8C-83A1-F6EECF244321}">
                <p14:modId xmlns:p14="http://schemas.microsoft.com/office/powerpoint/2010/main" val="1430495055"/>
              </p:ext>
            </p:extLst>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#3</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541176" y="2390775"/>
            <a:ext cx="10355424" cy="3178175"/>
          </a:xfrm>
          <a:prstGeom prst="rect">
            <a:avLst/>
          </a:prstGeom>
        </p:spPr>
        <p:txBody>
          <a:bodyPr vert="horz" lIns="45720" tIns="45720" rIns="4572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Calculate:</a:t>
            </a:r>
          </a:p>
          <a:p>
            <a:r>
              <a:rPr lang="en-US" dirty="0"/>
              <a:t>a) The median turnaround time for each day</a:t>
            </a:r>
          </a:p>
          <a:p>
            <a:r>
              <a:rPr lang="en-US" dirty="0"/>
              <a:t>b) (</a:t>
            </a:r>
            <a:r>
              <a:rPr lang="en-US" i="1" dirty="0"/>
              <a:t>*Extra*</a:t>
            </a:r>
            <a:r>
              <a:rPr lang="en-US" dirty="0"/>
              <a:t>) The median number of orders per day</a:t>
            </a:r>
          </a:p>
        </p:txBody>
      </p:sp>
      <p:pic>
        <p:nvPicPr>
          <p:cNvPr id="6" name="Picture 5">
            <a:extLst>
              <a:ext uri="{FF2B5EF4-FFF2-40B4-BE49-F238E27FC236}">
                <a16:creationId xmlns:a16="http://schemas.microsoft.com/office/drawing/2014/main" id="{4CE4C6AF-30C7-6E4B-8D67-3CC2D0ADC600}"/>
              </a:ext>
            </a:extLst>
          </p:cNvPr>
          <p:cNvPicPr>
            <a:picLocks noChangeAspect="1"/>
          </p:cNvPicPr>
          <p:nvPr/>
        </p:nvPicPr>
        <p:blipFill>
          <a:blip r:embed="rId3"/>
          <a:stretch>
            <a:fillRect/>
          </a:stretch>
        </p:blipFill>
        <p:spPr>
          <a:xfrm>
            <a:off x="9398000" y="5194300"/>
            <a:ext cx="2692400" cy="1498600"/>
          </a:xfrm>
          <a:prstGeom prst="rect">
            <a:avLst/>
          </a:prstGeom>
        </p:spPr>
      </p:pic>
    </p:spTree>
    <p:extLst>
      <p:ext uri="{BB962C8B-B14F-4D97-AF65-F5344CB8AC3E}">
        <p14:creationId xmlns:p14="http://schemas.microsoft.com/office/powerpoint/2010/main" val="2205940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8671028"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 Example</a:t>
            </a:r>
            <a:endParaRPr lang="en-US" sz="5400" dirty="0">
              <a:latin typeface="+mj-lt"/>
            </a:endParaRPr>
          </a:p>
        </p:txBody>
      </p:sp>
      <p:pic>
        <p:nvPicPr>
          <p:cNvPr id="3" name="Picture 2">
            <a:extLst>
              <a:ext uri="{FF2B5EF4-FFF2-40B4-BE49-F238E27FC236}">
                <a16:creationId xmlns:a16="http://schemas.microsoft.com/office/drawing/2014/main" id="{CFB5FE49-312E-2546-8858-C6FC577CCF18}"/>
              </a:ext>
            </a:extLst>
          </p:cNvPr>
          <p:cNvPicPr>
            <a:picLocks noChangeAspect="1"/>
          </p:cNvPicPr>
          <p:nvPr/>
        </p:nvPicPr>
        <p:blipFill>
          <a:blip r:embed="rId4"/>
          <a:stretch>
            <a:fillRect/>
          </a:stretch>
        </p:blipFill>
        <p:spPr>
          <a:xfrm>
            <a:off x="1611163" y="1741833"/>
            <a:ext cx="7938930" cy="4899454"/>
          </a:xfrm>
          <a:prstGeom prst="rect">
            <a:avLst/>
          </a:prstGeom>
        </p:spPr>
      </p:pic>
    </p:spTree>
    <p:extLst>
      <p:ext uri="{BB962C8B-B14F-4D97-AF65-F5344CB8AC3E}">
        <p14:creationId xmlns:p14="http://schemas.microsoft.com/office/powerpoint/2010/main" val="4192247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278094"/>
          </a:xfrm>
          <a:prstGeom prst="rect">
            <a:avLst/>
          </a:prstGeom>
          <a:noFill/>
        </p:spPr>
        <p:txBody>
          <a:bodyPr wrap="square" rtlCol="0">
            <a:spAutoFit/>
          </a:bodyPr>
          <a:lstStyle/>
          <a:p>
            <a:r>
              <a:rPr lang="en-US" sz="4000" dirty="0"/>
              <a:t>Goals</a:t>
            </a:r>
          </a:p>
          <a:p>
            <a:pPr marL="514350" indent="-514350">
              <a:buAutoNum type="arabicPeriod"/>
            </a:pPr>
            <a:r>
              <a:rPr lang="en-US" sz="3200" dirty="0"/>
              <a:t>Learn how to summarize data and assess hypotheses</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`summarize`</a:t>
            </a:r>
          </a:p>
          <a:p>
            <a:pPr marL="457200" indent="-457200">
              <a:lnSpc>
                <a:spcPct val="100000"/>
              </a:lnSpc>
              <a:spcBef>
                <a:spcPts val="0"/>
              </a:spcBef>
              <a:spcAft>
                <a:spcPts val="0"/>
              </a:spcAft>
              <a:buClrTx/>
              <a:buSzTx/>
              <a:buFont typeface="+mj-lt"/>
              <a:buAutoNum type="arabicPeriod"/>
            </a:pPr>
            <a:r>
              <a:rPr lang="en-US" sz="3200" dirty="0"/>
              <a:t>Calculate of summary statistic for a variable separately for a group of observations, using `</a:t>
            </a:r>
            <a:r>
              <a:rPr lang="en-US" sz="3200" dirty="0" err="1"/>
              <a:t>group_by</a:t>
            </a:r>
            <a:r>
              <a:rPr lang="en-US" sz="3200" dirty="0"/>
              <a:t>` and `summarize`</a:t>
            </a:r>
          </a:p>
          <a:p>
            <a:pPr marL="457200" indent="-457200">
              <a:lnSpc>
                <a:spcPct val="100000"/>
              </a:lnSpc>
              <a:spcBef>
                <a:spcPts val="0"/>
              </a:spcBef>
              <a:spcAft>
                <a:spcPts val="0"/>
              </a:spcAft>
              <a:buClrTx/>
              <a:buSzTx/>
              <a:buFont typeface="+mj-lt"/>
              <a:buAutoNum type="arabicPeriod"/>
            </a:pPr>
            <a:r>
              <a:rPr lang="en-US" sz="3200" dirty="0"/>
              <a:t>Perform a simple test for association</a:t>
            </a:r>
          </a:p>
        </p:txBody>
      </p:sp>
    </p:spTree>
    <p:extLst>
      <p:ext uri="{BB962C8B-B14F-4D97-AF65-F5344CB8AC3E}">
        <p14:creationId xmlns:p14="http://schemas.microsoft.com/office/powerpoint/2010/main" val="495534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331326" y="4628543"/>
            <a:ext cx="1896753"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5303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Summarize()</a:t>
            </a:r>
          </a:p>
        </p:txBody>
      </p:sp>
    </p:spTree>
    <p:extLst>
      <p:ext uri="{BB962C8B-B14F-4D97-AF65-F5344CB8AC3E}">
        <p14:creationId xmlns:p14="http://schemas.microsoft.com/office/powerpoint/2010/main" val="859458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Tree>
    <p:extLst>
      <p:ext uri="{BB962C8B-B14F-4D97-AF65-F5344CB8AC3E}">
        <p14:creationId xmlns:p14="http://schemas.microsoft.com/office/powerpoint/2010/main" val="296816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How many tests are ordered per day?</a:t>
            </a:r>
          </a:p>
        </p:txBody>
      </p:sp>
      <p:pic>
        <p:nvPicPr>
          <p:cNvPr id="5" name="Picture 4">
            <a:extLst>
              <a:ext uri="{FF2B5EF4-FFF2-40B4-BE49-F238E27FC236}">
                <a16:creationId xmlns:a16="http://schemas.microsoft.com/office/drawing/2014/main" id="{24B29C54-CBA0-6E4A-B948-C5E87E65A55A}"/>
              </a:ext>
            </a:extLst>
          </p:cNvPr>
          <p:cNvPicPr>
            <a:picLocks noChangeAspect="1"/>
          </p:cNvPicPr>
          <p:nvPr/>
        </p:nvPicPr>
        <p:blipFill>
          <a:blip r:embed="rId2"/>
          <a:stretch>
            <a:fillRect/>
          </a:stretch>
        </p:blipFill>
        <p:spPr>
          <a:xfrm>
            <a:off x="1828799" y="1682487"/>
            <a:ext cx="8126362" cy="5175513"/>
          </a:xfrm>
          <a:prstGeom prst="rect">
            <a:avLst/>
          </a:prstGeom>
        </p:spPr>
      </p:pic>
    </p:spTree>
    <p:extLst>
      <p:ext uri="{BB962C8B-B14F-4D97-AF65-F5344CB8AC3E}">
        <p14:creationId xmlns:p14="http://schemas.microsoft.com/office/powerpoint/2010/main" val="2729817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2831460300"/>
              </p:ext>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681834982"/>
              </p:ext>
            </p:extLst>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15084</TotalTime>
  <Words>1189</Words>
  <Application>Microsoft Macintosh PowerPoint</Application>
  <PresentationFormat>Widescreen</PresentationFormat>
  <Paragraphs>183</Paragraphs>
  <Slides>25</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Consolas</vt:lpstr>
      <vt:lpstr>Times New Roman</vt:lpstr>
      <vt:lpstr>Trebuchet MS</vt:lpstr>
      <vt:lpstr>Tw Cen MT</vt:lpstr>
      <vt:lpstr>Tw Cen MT Condensed</vt:lpstr>
      <vt:lpstr>Wingdings 3</vt:lpstr>
      <vt:lpstr>Integral</vt:lpstr>
      <vt:lpstr>Grouping and Summarizing Data</vt:lpstr>
      <vt:lpstr>PowerPoint Presentation</vt:lpstr>
      <vt:lpstr>PowerPoint Presentation</vt:lpstr>
      <vt:lpstr>Typical Data Science Pipeline</vt:lpstr>
      <vt:lpstr>Summarize()</vt:lpstr>
      <vt:lpstr>PowerPoint Presentation</vt:lpstr>
      <vt:lpstr>PowerPoint Presentation</vt:lpstr>
      <vt:lpstr>Q: How many tests are ordered per day?</vt:lpstr>
      <vt:lpstr>PowerPoint Presentation</vt:lpstr>
      <vt:lpstr>PowerPoint Presentation</vt:lpstr>
      <vt:lpstr>Your Turn #1</vt:lpstr>
      <vt:lpstr>PowerPoint Presentation</vt:lpstr>
      <vt:lpstr>PowerPoint Presentation</vt:lpstr>
      <vt:lpstr>Your Turn #2</vt:lpstr>
      <vt:lpstr>group_by()</vt:lpstr>
      <vt:lpstr>PowerPoint Presentation</vt:lpstr>
      <vt:lpstr>PowerPoint Presentation</vt:lpstr>
      <vt:lpstr>PowerPoint Presentation</vt:lpstr>
      <vt:lpstr>PowerPoint Presentation</vt:lpstr>
      <vt:lpstr>group_by() %&gt;% summarize()</vt:lpstr>
      <vt:lpstr>PowerPoint Presentation</vt:lpstr>
      <vt:lpstr>PowerPoint Presentation</vt:lpstr>
      <vt:lpstr>PowerPoint Presentation</vt:lpstr>
      <vt:lpstr>Your Turn #3</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Rudolf, Joseph</cp:lastModifiedBy>
  <cp:revision>684</cp:revision>
  <cp:lastPrinted>2020-07-14T03:12:28Z</cp:lastPrinted>
  <dcterms:created xsi:type="dcterms:W3CDTF">2018-02-01T22:00:01Z</dcterms:created>
  <dcterms:modified xsi:type="dcterms:W3CDTF">2021-09-18T20:18:46Z</dcterms:modified>
</cp:coreProperties>
</file>